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</p:sldMasterIdLst>
  <p:handoutMasterIdLst>
    <p:handoutMasterId r:id="rId10"/>
  </p:handout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</p:sldIdLst>
  <p:sldSz cx="9144000" cy="6858000" type="screen4x3"/>
  <p:notesSz cx="6810375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Stile con tema 2 - Color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ile con tema 2 - Color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ile con tema 2 - Color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Stile medio 4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1386" y="96"/>
      </p:cViewPr>
      <p:guideLst>
        <p:guide orient="horz" pos="21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7638" y="1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0E84B308-5A18-460F-84A8-2D67EDF0B234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2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7638" y="9443662"/>
            <a:ext cx="2951163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142258CE-7EA3-4F9E-82AA-1E0E77BFC59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5496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26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8390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4155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97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9542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5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550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023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163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822960" y="6459785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 cap="all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4741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6E3D91-607E-4435-B2DB-079592894678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09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C46E3D91-607E-4435-B2DB-079592894678}" type="datetimeFigureOut">
              <a:rPr lang="it-IT" smtClean="0"/>
              <a:pPr/>
              <a:t>23/06/2017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1C73-AB27-4E32-A733-972A7833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905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446837"/>
            <a:ext cx="65345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it-IT" dirty="0" smtClean="0"/>
              <a:t>"Self-</a:t>
            </a:r>
            <a:r>
              <a:rPr lang="it-IT" dirty="0" err="1" smtClean="0"/>
              <a:t>portrait</a:t>
            </a:r>
            <a:r>
              <a:rPr lang="it-IT" dirty="0" smtClean="0"/>
              <a:t> del Gruppo Tecnico Interregionale per la tutela della salute e sicurezza dei lavoratori"</a:t>
            </a: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defTabSz="271463"/>
            <a:fld id="{82D11C73-AB27-4E32-A733-972A7833CBED}" type="slidenum">
              <a:rPr lang="it-IT" smtClean="0"/>
              <a:pPr defTabSz="271463"/>
              <a:t>‹N›</a:t>
            </a:fld>
            <a:endParaRPr lang="it-IT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059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8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679450" y="330543"/>
            <a:ext cx="7772400" cy="118449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971675" algn="r"/>
            <a:r>
              <a:rPr lang="it-IT" sz="3200" dirty="0" smtClean="0"/>
              <a:t>Gruppo Tecnico Interregionale SSLL</a:t>
            </a:r>
            <a:endParaRPr lang="it-IT" sz="32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180" y="723518"/>
            <a:ext cx="1247962" cy="70449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233" y="2078179"/>
            <a:ext cx="2743544" cy="3980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3954484" y="3347369"/>
            <a:ext cx="41919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MOC 7.1 Rafforzamento degli strumenti per il miglioramento della conoscenza dei rischi e delle patologie ad essi correlate</a:t>
            </a:r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Gruppo: Flussi Informativi e Sistemi di sorveglianza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236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isultati immagini per se tu pagale come dire i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26" y="283564"/>
            <a:ext cx="3505200" cy="2428875"/>
          </a:xfrm>
          <a:prstGeom prst="rect">
            <a:avLst/>
          </a:prstGeom>
          <a:noFill/>
        </p:spPr>
      </p:pic>
      <p:pic>
        <p:nvPicPr>
          <p:cNvPr id="1027" name="Picture 3" descr="C:\Users\Roberto\AppData\Local\Microsoft\Windows\INetCache\IE\XOSH97RF\24248086419_90139c3b10_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6151" y="1474972"/>
            <a:ext cx="3121152" cy="2066544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6601392" y="1992843"/>
            <a:ext cx="15296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ruolo degli indicatori nel determinare le attività</a:t>
            </a:r>
            <a:endParaRPr lang="it-IT" dirty="0"/>
          </a:p>
        </p:txBody>
      </p:sp>
      <p:pic>
        <p:nvPicPr>
          <p:cNvPr id="1028" name="Picture 4" descr="C:\Users\Roberto\AppData\Local\Microsoft\Windows\INetCache\IE\4P0JFWV2\post-it-154482_960_720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26" y="2710072"/>
            <a:ext cx="3571074" cy="3694214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546930" y="3541516"/>
            <a:ext cx="29055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Cosa dovrebbe sapere il “decisore” su: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informazioni contenute nei dati usati a supporto della pianificazione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informazioni disponibili per gli “esecutori”</a:t>
            </a:r>
            <a:endParaRPr lang="it-IT" dirty="0"/>
          </a:p>
        </p:txBody>
      </p:sp>
      <p:pic>
        <p:nvPicPr>
          <p:cNvPr id="1029" name="Picture 5" descr="C:\Users\Roberto\AppData\Local\Microsoft\Windows\INetCache\IE\XOSH97RF\24248086419_90139c3b10_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0400" y="4025069"/>
            <a:ext cx="3121152" cy="2066544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4594685" y="4679420"/>
            <a:ext cx="1201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LEA</a:t>
            </a:r>
          </a:p>
          <a:p>
            <a:pPr>
              <a:buFontTx/>
              <a:buChar char="-"/>
            </a:pPr>
            <a:r>
              <a:rPr lang="it-IT" dirty="0" smtClean="0"/>
              <a:t>Risorse</a:t>
            </a:r>
          </a:p>
          <a:p>
            <a:pPr>
              <a:buFontTx/>
              <a:buChar char="-"/>
            </a:pPr>
            <a:r>
              <a:rPr lang="it-IT" dirty="0" smtClean="0"/>
              <a:t>Attività</a:t>
            </a:r>
            <a:endParaRPr lang="it-IT" dirty="0"/>
          </a:p>
        </p:txBody>
      </p:sp>
      <p:pic>
        <p:nvPicPr>
          <p:cNvPr id="1030" name="Picture 6" descr="C:\Users\Roberto\AppData\Local\Microsoft\Windows\INetCache\IE\ONZPNARD\1024px-Post-it_sticker_small_yellow_emtpy_single_left_up_-_GIMP_2.8[1]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50400" y="-1"/>
            <a:ext cx="3045778" cy="1992843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 rot="176086">
            <a:off x="4289989" y="427512"/>
            <a:ext cx="21962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Indicatori di processo</a:t>
            </a:r>
          </a:p>
          <a:p>
            <a:r>
              <a:rPr lang="it-IT" dirty="0" smtClean="0"/>
              <a:t>Indicatori di risultato (</a:t>
            </a:r>
            <a:r>
              <a:rPr lang="it-IT" dirty="0" err="1" smtClean="0"/>
              <a:t>proxy</a:t>
            </a:r>
            <a:r>
              <a:rPr lang="it-IT" dirty="0" smtClean="0"/>
              <a:t> – </a:t>
            </a:r>
            <a:r>
              <a:rPr lang="it-IT" dirty="0" err="1" smtClean="0"/>
              <a:t>outcome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6508456" y="4679420"/>
            <a:ext cx="946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5% =</a:t>
            </a:r>
            <a:endParaRPr lang="it-IT" dirty="0"/>
          </a:p>
        </p:txBody>
      </p:sp>
      <p:cxnSp>
        <p:nvCxnSpPr>
          <p:cNvPr id="14" name="Connettore 1 13"/>
          <p:cNvCxnSpPr/>
          <p:nvPr/>
        </p:nvCxnSpPr>
        <p:spPr>
          <a:xfrm>
            <a:off x="7187013" y="4879649"/>
            <a:ext cx="173029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5" name="Picture 11" descr="C:\Users\Roberto\AppData\Local\Microsoft\Windows\INetCache\IE\XOSH97RF\tree-576847_960_720[1]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52829" y="5142480"/>
            <a:ext cx="622210" cy="672659"/>
          </a:xfrm>
          <a:prstGeom prst="rect">
            <a:avLst/>
          </a:prstGeom>
          <a:noFill/>
        </p:spPr>
      </p:pic>
      <p:pic>
        <p:nvPicPr>
          <p:cNvPr id="20" name="Picture 11" descr="C:\Users\Roberto\AppData\Local\Microsoft\Windows\INetCache\IE\XOSH97RF\tree-576847_960_720[1]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2368" y="4514663"/>
            <a:ext cx="269205" cy="291033"/>
          </a:xfrm>
          <a:prstGeom prst="rect">
            <a:avLst/>
          </a:prstGeom>
          <a:noFill/>
        </p:spPr>
      </p:pic>
      <p:pic>
        <p:nvPicPr>
          <p:cNvPr id="1036" name="Picture 12" descr="C:\Users\Roberto\AppData\Local\Microsoft\Windows\INetCache\IE\XOSH97RF\272173_img_3[1]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45225" y="5296586"/>
            <a:ext cx="1083345" cy="812509"/>
          </a:xfrm>
          <a:prstGeom prst="rect">
            <a:avLst/>
          </a:prstGeom>
          <a:noFill/>
        </p:spPr>
      </p:pic>
      <p:pic>
        <p:nvPicPr>
          <p:cNvPr id="22" name="Picture 12" descr="C:\Users\Roberto\AppData\Local\Microsoft\Windows\INetCache\IE\XOSH97RF\272173_img_3[1]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2849" y="4182273"/>
            <a:ext cx="907045" cy="680284"/>
          </a:xfrm>
          <a:prstGeom prst="rect">
            <a:avLst/>
          </a:prstGeom>
          <a:noFill/>
        </p:spPr>
      </p:pic>
      <p:pic>
        <p:nvPicPr>
          <p:cNvPr id="1037" name="Picture 13" descr="C:\Users\Roberto\AppData\Local\Microsoft\Windows\INetCache\IE\4P0JFWV2\15356-illustration-of-a-blue-factory-pv[1]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09223" y="5027213"/>
            <a:ext cx="834048" cy="834048"/>
          </a:xfrm>
          <a:prstGeom prst="rect">
            <a:avLst/>
          </a:prstGeom>
          <a:noFill/>
        </p:spPr>
      </p:pic>
      <p:pic>
        <p:nvPicPr>
          <p:cNvPr id="24" name="Picture 13" descr="C:\Users\Roberto\AppData\Local\Microsoft\Windows\INetCache\IE\4P0JFWV2\15356-illustration-of-a-blue-factory-pv[1]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85403" y="4483831"/>
            <a:ext cx="321865" cy="321865"/>
          </a:xfrm>
          <a:prstGeom prst="rect">
            <a:avLst/>
          </a:prstGeom>
          <a:noFill/>
        </p:spPr>
      </p:pic>
      <p:sp>
        <p:nvSpPr>
          <p:cNvPr id="25" name="CasellaDiTesto 24"/>
          <p:cNvSpPr txBox="1"/>
          <p:nvPr/>
        </p:nvSpPr>
        <p:spPr>
          <a:xfrm>
            <a:off x="7571573" y="4436364"/>
            <a:ext cx="21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+</a:t>
            </a:r>
            <a:endParaRPr lang="it-IT" dirty="0"/>
          </a:p>
        </p:txBody>
      </p:sp>
      <p:sp>
        <p:nvSpPr>
          <p:cNvPr id="26" name="CasellaDiTesto 25"/>
          <p:cNvSpPr txBox="1"/>
          <p:nvPr/>
        </p:nvSpPr>
        <p:spPr>
          <a:xfrm>
            <a:off x="8166653" y="4436364"/>
            <a:ext cx="21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+</a:t>
            </a:r>
            <a:endParaRPr lang="it-IT" dirty="0"/>
          </a:p>
        </p:txBody>
      </p:sp>
      <p:sp>
        <p:nvSpPr>
          <p:cNvPr id="27" name="CasellaDiTesto 26"/>
          <p:cNvSpPr txBox="1"/>
          <p:nvPr/>
        </p:nvSpPr>
        <p:spPr>
          <a:xfrm>
            <a:off x="7590473" y="5491929"/>
            <a:ext cx="21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+</a:t>
            </a:r>
            <a:endParaRPr lang="it-IT" dirty="0"/>
          </a:p>
        </p:txBody>
      </p:sp>
      <p:sp>
        <p:nvSpPr>
          <p:cNvPr id="28" name="CasellaDiTesto 27"/>
          <p:cNvSpPr txBox="1"/>
          <p:nvPr/>
        </p:nvSpPr>
        <p:spPr>
          <a:xfrm>
            <a:off x="8597893" y="5490727"/>
            <a:ext cx="21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+</a:t>
            </a:r>
            <a:endParaRPr lang="it-IT" dirty="0"/>
          </a:p>
        </p:txBody>
      </p:sp>
      <p:sp>
        <p:nvSpPr>
          <p:cNvPr id="30" name="Callout con freccia a sinistra 29"/>
          <p:cNvSpPr/>
          <p:nvPr/>
        </p:nvSpPr>
        <p:spPr>
          <a:xfrm>
            <a:off x="6677549" y="371894"/>
            <a:ext cx="2029719" cy="892884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Valutazione di efficacia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03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oberto\AppData\Local\Microsoft\Windows\INetCache\IE\XOSH97RF\Post-it-note-transparent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6146">
            <a:off x="334007" y="1871529"/>
            <a:ext cx="3551308" cy="3704602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 rot="152067">
            <a:off x="762090" y="3009576"/>
            <a:ext cx="27321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Le difficoltà “intrinseche” nella lettura dei dati.</a:t>
            </a:r>
          </a:p>
          <a:p>
            <a:r>
              <a:rPr lang="it-IT" dirty="0" smtClean="0"/>
              <a:t>Sapere cosa … c’è dentro</a:t>
            </a:r>
            <a:endParaRPr lang="it-IT" dirty="0"/>
          </a:p>
        </p:txBody>
      </p:sp>
      <p:pic>
        <p:nvPicPr>
          <p:cNvPr id="2052" name="Picture 4" descr="C:\Users\Roberto\AppData\Local\Microsoft\Windows\INetCache\IE\ONZPNARD\post_it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4246" y="2823411"/>
            <a:ext cx="3265909" cy="2340568"/>
          </a:xfrm>
          <a:prstGeom prst="rect">
            <a:avLst/>
          </a:prstGeom>
          <a:noFill/>
        </p:spPr>
      </p:pic>
      <p:sp>
        <p:nvSpPr>
          <p:cNvPr id="2" name="CasellaDiTesto 1"/>
          <p:cNvSpPr txBox="1"/>
          <p:nvPr/>
        </p:nvSpPr>
        <p:spPr>
          <a:xfrm rot="20966395">
            <a:off x="5946204" y="3459472"/>
            <a:ext cx="1698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Le dimensioni “contano” …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757" y="42727"/>
            <a:ext cx="2318972" cy="212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757" y="2190080"/>
            <a:ext cx="2318972" cy="212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757" y="4337433"/>
            <a:ext cx="2318972" cy="211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1139" y="2632103"/>
            <a:ext cx="4844099" cy="3609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llout con freccia a sinistra 5"/>
          <p:cNvSpPr/>
          <p:nvPr/>
        </p:nvSpPr>
        <p:spPr>
          <a:xfrm>
            <a:off x="2375729" y="1563880"/>
            <a:ext cx="828944" cy="3509965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t-IT" dirty="0" smtClean="0"/>
              <a:t>Veneto – infortuni non in itinere, colf, sportivi 2010-2015</a:t>
            </a:r>
            <a:endParaRPr lang="it-IT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85012" y="147176"/>
            <a:ext cx="2969622" cy="237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74295" y="147176"/>
            <a:ext cx="2969705" cy="225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509"/>
            <a:ext cx="4435267" cy="222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2861572" y="575571"/>
            <a:ext cx="4753999" cy="781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C:\Users\Roberto\AppData\Local\Microsoft\Windows\INetCache\IE\4P0JFWV2\note-308719_960_720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0426" y="-311998"/>
            <a:ext cx="3990886" cy="2843506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 rot="20875994">
            <a:off x="6204926" y="734631"/>
            <a:ext cx="1742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Integrazione di archivi locali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Roberto\AppData\Local\Microsoft\Windows\INetCache\IE\XOSH97RF\post-it-note-1235338_960_72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8931" y="839447"/>
            <a:ext cx="3532310" cy="2336476"/>
          </a:xfrm>
          <a:prstGeom prst="rect">
            <a:avLst/>
          </a:prstGeom>
          <a:noFill/>
        </p:spPr>
      </p:pic>
      <p:pic>
        <p:nvPicPr>
          <p:cNvPr id="3074" name="Picture 2" descr="C:\Users\Roberto\AppData\Local\Microsoft\Windows\INetCache\IE\XOSH97RF\24248086419_90139c3b10_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737" y="170304"/>
            <a:ext cx="4285097" cy="2837203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1495302" y="1335973"/>
            <a:ext cx="17812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Dal comparto agli interventi mirati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 rot="20465021">
            <a:off x="6300362" y="1375429"/>
            <a:ext cx="1401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Infortuni evitabili; eventi sentinella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855119" y="3446743"/>
            <a:ext cx="70321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MODALITA’ per definire EVENTI SENTINELLA</a:t>
            </a:r>
            <a:r>
              <a:rPr lang="it-IT" dirty="0" smtClean="0"/>
              <a:t>:</a:t>
            </a:r>
          </a:p>
          <a:p>
            <a:pPr marL="285750" indent="-285750">
              <a:buFontTx/>
              <a:buChar char="-"/>
            </a:pPr>
            <a:r>
              <a:rPr lang="it-IT" dirty="0" smtClean="0"/>
              <a:t>Elencare le variabili ESAW che descrivono infortuni che hanno già determinato esiti gravi </a:t>
            </a:r>
            <a:r>
              <a:rPr lang="it-IT" dirty="0" smtClean="0">
                <a:sym typeface="Wingdings" panose="05000000000000000000" pitchFamily="2" charset="2"/>
              </a:rPr>
              <a:t> tutti gli infortuni che hanno avuto le stesse modalità.   [grave deriva da prognosi e postumi]</a:t>
            </a:r>
          </a:p>
          <a:p>
            <a:pPr marL="285750" indent="-285750">
              <a:buFontTx/>
              <a:buChar char="-"/>
            </a:pPr>
            <a:endParaRPr lang="it-IT" dirty="0" smtClean="0"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it-IT" dirty="0" smtClean="0"/>
              <a:t>Scegliere «a tavolino» le variabili ESAW in base a quello che si cerca </a:t>
            </a:r>
            <a:r>
              <a:rPr lang="it-IT" dirty="0" smtClean="0">
                <a:sym typeface="Wingdings" panose="05000000000000000000" pitchFamily="2" charset="2"/>
              </a:rPr>
              <a:t> tutti gli infortuni che hanno le stesse modalità</a:t>
            </a:r>
          </a:p>
          <a:p>
            <a:pPr marL="285750" indent="-285750">
              <a:buFontTx/>
              <a:buChar char="-"/>
            </a:pPr>
            <a:endParaRPr lang="it-IT" dirty="0"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it-IT" dirty="0" smtClean="0">
                <a:sym typeface="Wingdings" panose="05000000000000000000" pitchFamily="2" charset="2"/>
              </a:rPr>
              <a:t>Oppure (sperimentazione in corso su sede e natura lesione)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" y="3782175"/>
            <a:ext cx="3380422" cy="2265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" name="Immagin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2" y="87086"/>
            <a:ext cx="4814344" cy="35862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</p:pic>
      <p:pic>
        <p:nvPicPr>
          <p:cNvPr id="4" name="Immagin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557" y="657229"/>
            <a:ext cx="5495925" cy="584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1379" y="5580248"/>
            <a:ext cx="1545771" cy="92533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73342" y="3102429"/>
            <a:ext cx="1690144" cy="570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658" y="-3101"/>
            <a:ext cx="6057382" cy="655214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Rettangolo 2"/>
          <p:cNvSpPr/>
          <p:nvPr/>
        </p:nvSpPr>
        <p:spPr>
          <a:xfrm rot="18909710">
            <a:off x="-311953" y="1860768"/>
            <a:ext cx="4382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Cosa si ottiene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517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ttivo">
  <a:themeElements>
    <a:clrScheme name="Personalizzato 3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C830CC"/>
      </a:accent1>
      <a:accent2>
        <a:srgbClr val="962399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Retrospettiv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2561</TotalTime>
  <Words>212</Words>
  <Application>Microsoft Office PowerPoint</Application>
  <PresentationFormat>Presentazione su schermo (4:3)</PresentationFormat>
  <Paragraphs>34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Retrospettivo</vt:lpstr>
      <vt:lpstr>Gruppo Tecnico Interregionale SSLL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G</dc:creator>
  <cp:lastModifiedBy>Agostina Panzeri</cp:lastModifiedBy>
  <cp:revision>177</cp:revision>
  <cp:lastPrinted>2017-01-24T15:15:20Z</cp:lastPrinted>
  <dcterms:created xsi:type="dcterms:W3CDTF">2015-10-29T09:08:29Z</dcterms:created>
  <dcterms:modified xsi:type="dcterms:W3CDTF">2017-06-23T09:38:03Z</dcterms:modified>
</cp:coreProperties>
</file>